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g" ContentType="image/jpeg"/>
  <Override PartName="/ppt/media/image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eg"/>
  <Override PartName="/ppt/notesSlides/notesSlide7.xml" ContentType="application/vnd.openxmlformats-officedocument.presentationml.notesSlide+xml"/>
  <Override PartName="/ppt/media/image25.jpg" ContentType="image/pn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11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81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3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Belt_Line_Exterior_3_edi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7680" y="0"/>
            <a:ext cx="786384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4297680" cy="6858000"/>
          </a:xfrm>
          <a:prstGeom prst="rect">
            <a:avLst/>
          </a:prstGeom>
          <a:solidFill>
            <a:srgbClr val="1329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02920" y="777240"/>
            <a:ext cx="32918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kern="0" spc="400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LEASE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502920" y="1188720"/>
            <a:ext cx="36576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4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BELT LINE</a:t>
            </a:r>
            <a:endParaRPr lang="en-US" sz="4000" dirty="0"/>
          </a:p>
          <a:p>
            <a:pPr marL="0" indent="0">
              <a:lnSpc>
                <a:spcPts val="44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OFFICE PARK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502920" y="3063240"/>
            <a:ext cx="34747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200"/>
              </a:lnSpc>
              <a:buNone/>
            </a:pPr>
            <a:r>
              <a:rPr lang="en-US" sz="150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4320–4324 N. Belt Line Road</a:t>
            </a:r>
            <a:endParaRPr lang="en-US" sz="1500" dirty="0"/>
          </a:p>
          <a:p>
            <a:pPr marL="0" indent="0">
              <a:lnSpc>
                <a:spcPts val="2200"/>
              </a:lnSpc>
              <a:buNone/>
            </a:pPr>
            <a:r>
              <a:rPr lang="en-US" sz="150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Irving, Texas 75038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502920" y="4114800"/>
            <a:ext cx="347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$18 – $22</a:t>
            </a:r>
            <a:endParaRPr lang="en-US" sz="3400" dirty="0"/>
          </a:p>
          <a:p>
            <a:pPr marL="0" indent="0">
              <a:buNone/>
            </a:pPr>
            <a:r>
              <a:rPr lang="en-US" sz="1100" kern="0" spc="20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 SF / YEAR  ·  FULL SERVICE + E</a:t>
            </a:r>
            <a:endParaRPr lang="en-US" sz="3400" dirty="0"/>
          </a:p>
        </p:txBody>
      </p:sp>
      <p:sp>
        <p:nvSpPr>
          <p:cNvPr id="8" name="Text 5"/>
          <p:cNvSpPr/>
          <p:nvPr/>
        </p:nvSpPr>
        <p:spPr>
          <a:xfrm>
            <a:off x="502920" y="562356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8FA3B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·  Office Leasing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57200" y="6067596"/>
            <a:ext cx="3566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WELLS ASSET MANAGEMENT, INC.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7315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3293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PROPERTY OVERVIEW</a:t>
            </a:r>
            <a:endParaRPr lang="en-US" sz="3400" dirty="0"/>
          </a:p>
        </p:txBody>
      </p:sp>
      <p:pic>
        <p:nvPicPr>
          <p:cNvPr id="3" name="Image 0" descr="Belt_Line_Exterior_1_edi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8640" y="1325880"/>
            <a:ext cx="5394960" cy="3593592"/>
          </a:xfrm>
          <a:prstGeom prst="rect">
            <a:avLst/>
          </a:prstGeom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4" name="Text 1"/>
          <p:cNvSpPr/>
          <p:nvPr/>
        </p:nvSpPr>
        <p:spPr>
          <a:xfrm>
            <a:off x="548640" y="5074920"/>
            <a:ext cx="5394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5A6B7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Buildings A &amp; B — repainted exteriors with reflective glass curtain walls and mature shade trees throughout the campus.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309360" y="1325880"/>
            <a:ext cx="530352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900"/>
              </a:lnSpc>
              <a:buNone/>
            </a:pPr>
            <a:r>
              <a:rPr lang="en-US" sz="13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Belt Line Office Park is a three-building, 63,558 SF Class B office campus under new ownership, minutes from DFW International Airport in prestigious Las Colinas. Ownership is investing significant capital in superior interior renovations and will deliver custom finish-out to qualified tenants — perfect post-pandemic buildings with easy drive-up daily access.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309360" y="3246120"/>
            <a:ext cx="5303520" cy="38404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446520" y="3246120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Property Type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8869680" y="3246120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Office — Traditional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6446520" y="3630168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Total Building SF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8869680" y="3630168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63,558 SF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6309360" y="4014216"/>
            <a:ext cx="5303520" cy="38404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46520" y="4014216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Available Suites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8869680" y="4014216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417 – 3,371 SF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6446520" y="4398264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Lease Rate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8869680" y="4398264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$18 – $22 / SF / YR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6309360" y="4782312"/>
            <a:ext cx="5303520" cy="38404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446520" y="4782312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Lease Type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8869680" y="4782312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 Service + E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6446520" y="5166360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Parking</a:t>
            </a:r>
            <a:endParaRPr lang="en-US" sz="1150" dirty="0"/>
          </a:p>
        </p:txBody>
      </p:sp>
      <p:sp>
        <p:nvSpPr>
          <p:cNvPr id="20" name="Text 17"/>
          <p:cNvSpPr/>
          <p:nvPr/>
        </p:nvSpPr>
        <p:spPr>
          <a:xfrm>
            <a:off x="8869680" y="5166360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3.5 / 1,000 SF</a:t>
            </a:r>
            <a:endParaRPr lang="en-US" sz="1150" dirty="0"/>
          </a:p>
        </p:txBody>
      </p:sp>
      <p:sp>
        <p:nvSpPr>
          <p:cNvPr id="21" name="Shape 18"/>
          <p:cNvSpPr/>
          <p:nvPr/>
        </p:nvSpPr>
        <p:spPr>
          <a:xfrm>
            <a:off x="6309360" y="5550408"/>
            <a:ext cx="5303520" cy="384048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446520" y="5550408"/>
            <a:ext cx="23774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3293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Tenancy / Class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8869680" y="5550408"/>
            <a:ext cx="2651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5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Multi-Tenant  ·  Class B</a:t>
            </a: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6309360" y="6044184"/>
            <a:ext cx="5303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Quick access to Hwy 114, 121, 183 &amp; President George Bush Turnpike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3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548640" y="457200"/>
            <a:ext cx="658368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FRESHLY REMODELED.</a:t>
            </a:r>
            <a:endParaRPr lang="en-US" sz="3200" dirty="0"/>
          </a:p>
          <a:p>
            <a:pPr marL="0" indent="0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MOVE-IN READY.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548640" y="1874520"/>
            <a:ext cx="6400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buNone/>
            </a:pPr>
            <a:r>
              <a:rPr lang="en-US" sz="12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New ownership is deploying significant capex across the park. The remodeled second-floor suites in Building B set the standard for what's coming.</a:t>
            </a:r>
            <a:endParaRPr lang="en-US" sz="1250" dirty="0"/>
          </a:p>
        </p:txBody>
      </p:sp>
      <p:sp>
        <p:nvSpPr>
          <p:cNvPr id="6" name="Shape 2"/>
          <p:cNvSpPr/>
          <p:nvPr/>
        </p:nvSpPr>
        <p:spPr>
          <a:xfrm>
            <a:off x="548640" y="2697480"/>
            <a:ext cx="420624" cy="420624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6" y="2802636"/>
            <a:ext cx="210312" cy="21031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43000" y="2679192"/>
            <a:ext cx="5852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New Finishes Throughout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1143000" y="2944368"/>
            <a:ext cx="5852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05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Updated LVP and carpet flooring with modern glass office fronts that carry natural light deep into each suite.</a:t>
            </a:r>
            <a:endParaRPr lang="en-US" sz="1050" dirty="0"/>
          </a:p>
        </p:txBody>
      </p:sp>
      <p:sp>
        <p:nvSpPr>
          <p:cNvPr id="10" name="Shape 5"/>
          <p:cNvSpPr/>
          <p:nvPr/>
        </p:nvSpPr>
        <p:spPr>
          <a:xfrm>
            <a:off x="548640" y="3511296"/>
            <a:ext cx="420624" cy="420624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6" y="3616452"/>
            <a:ext cx="210312" cy="21031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43000" y="3493008"/>
            <a:ext cx="5852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HQ-Regus Facility on Site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1143000" y="3758184"/>
            <a:ext cx="5852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05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Day office rentals, meeting and conference room bookings, and mail services — right inside the building.</a:t>
            </a:r>
            <a:endParaRPr lang="en-US" sz="1050" dirty="0"/>
          </a:p>
        </p:txBody>
      </p:sp>
      <p:sp>
        <p:nvSpPr>
          <p:cNvPr id="14" name="Shape 8"/>
          <p:cNvSpPr/>
          <p:nvPr/>
        </p:nvSpPr>
        <p:spPr>
          <a:xfrm>
            <a:off x="548640" y="4325112"/>
            <a:ext cx="420624" cy="420624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96" y="4430268"/>
            <a:ext cx="210312" cy="21031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143000" y="4306824"/>
            <a:ext cx="5852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Tenant Lounge &amp; Kitchen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1143000" y="4572000"/>
            <a:ext cx="5852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05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Bright, inviting kitchen and lounge areas enhance tenant comfort and convenience throughout the workday.</a:t>
            </a:r>
            <a:endParaRPr lang="en-US" sz="1050" dirty="0"/>
          </a:p>
        </p:txBody>
      </p:sp>
      <p:sp>
        <p:nvSpPr>
          <p:cNvPr id="18" name="Shape 11"/>
          <p:cNvSpPr/>
          <p:nvPr/>
        </p:nvSpPr>
        <p:spPr>
          <a:xfrm>
            <a:off x="548640" y="5138928"/>
            <a:ext cx="420624" cy="420624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96" y="5244084"/>
            <a:ext cx="210312" cy="210312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1143000" y="5120640"/>
            <a:ext cx="5852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Custom Tenant Improvement</a:t>
            </a:r>
            <a:endParaRPr lang="en-US" sz="1350" dirty="0"/>
          </a:p>
        </p:txBody>
      </p:sp>
      <p:sp>
        <p:nvSpPr>
          <p:cNvPr id="21" name="Text 13"/>
          <p:cNvSpPr/>
          <p:nvPr/>
        </p:nvSpPr>
        <p:spPr>
          <a:xfrm>
            <a:off x="1143000" y="5385816"/>
            <a:ext cx="5852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05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Bring your vision. Ownership will build a TI package designed around the way your team works.</a:t>
            </a:r>
            <a:endParaRPr lang="en-US" sz="1050" dirty="0"/>
          </a:p>
        </p:txBody>
      </p:sp>
      <p:sp>
        <p:nvSpPr>
          <p:cNvPr id="22" name="Shape 14"/>
          <p:cNvSpPr/>
          <p:nvPr/>
        </p:nvSpPr>
        <p:spPr>
          <a:xfrm>
            <a:off x="548640" y="5952744"/>
            <a:ext cx="420624" cy="420624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796" y="6057900"/>
            <a:ext cx="210312" cy="210312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1143000" y="5934456"/>
            <a:ext cx="5852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Elevator-Served Access</a:t>
            </a:r>
            <a:endParaRPr lang="en-US" sz="1350" dirty="0"/>
          </a:p>
        </p:txBody>
      </p:sp>
      <p:sp>
        <p:nvSpPr>
          <p:cNvPr id="25" name="Text 16"/>
          <p:cNvSpPr/>
          <p:nvPr/>
        </p:nvSpPr>
        <p:spPr>
          <a:xfrm>
            <a:off x="1143000" y="6199632"/>
            <a:ext cx="5852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05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Easy drive-up daily access with elevator service and substantial 3.5 / 1,000 SF parking.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D36143A-CFE5-BE46-048B-5ACDF0AB2C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88" r="-7188"/>
          <a:stretch>
            <a:fillRect/>
          </a:stretch>
        </p:blipFill>
        <p:spPr>
          <a:xfrm>
            <a:off x="7906921" y="3563774"/>
            <a:ext cx="4436040" cy="3169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568749-868C-86FF-F118-B225F6645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6921" y="135967"/>
            <a:ext cx="4117197" cy="32942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73152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3293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AVAILABLE SUITES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548640" y="1024128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5A6B7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 suites offered Full Service with negotiable lease terms  ·  Direct listings</a:t>
            </a:r>
            <a:endParaRPr lang="en-US" sz="1200" dirty="0"/>
          </a:p>
        </p:txBody>
      </p:sp>
      <p:graphicFrame>
        <p:nvGraphicFramePr>
          <p:cNvPr id="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48640" y="1463040"/>
          <a:ext cx="11064240" cy="4576572"/>
        </p:xfrm>
        <a:graphic>
          <a:graphicData uri="http://schemas.openxmlformats.org/drawingml/2006/table">
            <a:tbl>
              <a:tblPr/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94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5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SUITE</a:t>
                      </a:r>
                      <a:endParaRPr lang="en-US" sz="11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5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RENTABLE SF</a:t>
                      </a:r>
                      <a:endParaRPr lang="en-US" sz="11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5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RATE</a:t>
                      </a:r>
                      <a:endParaRPr lang="en-US" sz="11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5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CONDITION</a:t>
                      </a:r>
                      <a:endParaRPr lang="en-US" sz="11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B101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1,852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B113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417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B114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1,933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B201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2,888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 – $22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Freshly remodeled — glass fronts, new LVT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B202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1,765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 – $22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Freshly remodeled — glass fronts, new LVT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B203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2,766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 – $22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Freshly remodeled — glass fronts, new LVT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B204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3,371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 – $22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Freshly remodeled — glass fronts, new LVT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C105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2,644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C201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1,071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C206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1,789 – 2,577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Divisible — combine with adjacent suite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C207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1,434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Customizable — TI package available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b="1" dirty="0">
                          <a:solidFill>
                            <a:srgbClr val="13293D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C208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788 – 2,577 SF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$18.00 / SF / YR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50" dirty="0">
                          <a:solidFill>
                            <a:srgbClr val="33424F"/>
                          </a:solidFill>
                          <a:latin typeface="Arial" pitchFamily="34" charset="0"/>
                          <a:ea typeface="Arial" pitchFamily="34" charset="-122"/>
                          <a:cs typeface="Arial" pitchFamily="34" charset="-120"/>
                        </a:rPr>
                        <a:t>Divisible — combine with adjacent suite</a:t>
                      </a:r>
                      <a:endParaRPr lang="en-US"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E4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Belt_Line_map_graphi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287000" y="0"/>
            <a:ext cx="1874520" cy="6858000"/>
          </a:xfrm>
          <a:prstGeom prst="rect">
            <a:avLst/>
          </a:prstGeom>
          <a:solidFill>
            <a:srgbClr val="13293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320" y="411480"/>
            <a:ext cx="310896" cy="31089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972800" y="36576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3.4 MI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0561320" y="795528"/>
            <a:ext cx="1554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DFW Airport</a:t>
            </a:r>
            <a:endParaRPr lang="en-US" sz="950" dirty="0"/>
          </a:p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4–10 min drive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320" y="1709928"/>
            <a:ext cx="310896" cy="31089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972800" y="1664208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MI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0561320" y="2093976"/>
            <a:ext cx="1554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DART Orange Line</a:t>
            </a:r>
            <a:endParaRPr lang="en-US" sz="950" dirty="0"/>
          </a:p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Belt Line Station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320" y="3008376"/>
            <a:ext cx="310896" cy="31089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972800" y="2962656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&lt; 2 MI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0561320" y="3392424"/>
            <a:ext cx="1554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Hwy 114 &amp;</a:t>
            </a:r>
            <a:endParaRPr lang="en-US" sz="950" dirty="0"/>
          </a:p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PGB Turnpike</a:t>
            </a:r>
            <a:endParaRPr lang="en-US" sz="9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1320" y="4306824"/>
            <a:ext cx="310896" cy="31089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972800" y="4261104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4–5 MI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0561320" y="4690872"/>
            <a:ext cx="1554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 Colinas</a:t>
            </a:r>
            <a:endParaRPr lang="en-US" sz="950" dirty="0"/>
          </a:p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Urban Center</a:t>
            </a:r>
            <a:endParaRPr lang="en-US" sz="9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1320" y="5605272"/>
            <a:ext cx="310896" cy="310896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0972800" y="5559552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MI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10561320" y="5989320"/>
            <a:ext cx="1554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Downtown</a:t>
            </a:r>
            <a:endParaRPr lang="en-US" sz="950" dirty="0"/>
          </a:p>
          <a:p>
            <a:pPr marL="0" indent="0">
              <a:lnSpc>
                <a:spcPts val="1200"/>
              </a:lnSpc>
              <a:buNone/>
            </a:pPr>
            <a:r>
              <a:rPr lang="en-US" sz="9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Dallas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411480"/>
            <a:ext cx="9144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3293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THE LAS COLINAS ADVANTAGE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548640" y="1024128"/>
            <a:ext cx="9601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i="1" dirty="0">
                <a:solidFill>
                  <a:srgbClr val="5A6B7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dense daytime population and highly educated workforce within one mile of the front door.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548640" y="1600200"/>
            <a:ext cx="2670048" cy="1920240"/>
          </a:xfrm>
          <a:prstGeom prst="roundRect">
            <a:avLst>
              <a:gd name="adj" fmla="val 3333"/>
            </a:avLst>
          </a:prstGeom>
          <a:solidFill>
            <a:srgbClr val="13293D"/>
          </a:solidFill>
          <a:ln/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77240" y="1828800"/>
            <a:ext cx="457200" cy="457200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1943100"/>
            <a:ext cx="228600" cy="2286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17320" y="1783080"/>
            <a:ext cx="1691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29.4K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777240" y="2468880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Population within 1 mile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77240" y="3017520"/>
            <a:ext cx="22402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00"/>
              </a:lnSpc>
              <a:buNone/>
            </a:pPr>
            <a:r>
              <a:rPr lang="en-US" sz="100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+7% vs. 2020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3355848" y="1600200"/>
            <a:ext cx="2670048" cy="1920240"/>
          </a:xfrm>
          <a:prstGeom prst="roundRect">
            <a:avLst>
              <a:gd name="adj" fmla="val 3333"/>
            </a:avLst>
          </a:prstGeom>
          <a:solidFill>
            <a:srgbClr val="13293D"/>
          </a:solidFill>
          <a:ln/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3584448" y="1828800"/>
            <a:ext cx="457200" cy="457200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748" y="1943100"/>
            <a:ext cx="228600" cy="2286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224528" y="1783080"/>
            <a:ext cx="1691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22.4K</a:t>
            </a:r>
            <a:endParaRPr lang="en-US" sz="3000" dirty="0"/>
          </a:p>
        </p:txBody>
      </p:sp>
      <p:sp>
        <p:nvSpPr>
          <p:cNvPr id="14" name="Text 10"/>
          <p:cNvSpPr/>
          <p:nvPr/>
        </p:nvSpPr>
        <p:spPr>
          <a:xfrm>
            <a:off x="3584448" y="2468880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Employees within 1 mile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3584448" y="3017520"/>
            <a:ext cx="22402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00"/>
              </a:lnSpc>
              <a:buNone/>
            </a:pPr>
            <a:r>
              <a:rPr lang="en-US" sz="100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Management &amp; professional led</a:t>
            </a:r>
            <a:endParaRPr lang="en-US" sz="1000" dirty="0"/>
          </a:p>
        </p:txBody>
      </p:sp>
      <p:sp>
        <p:nvSpPr>
          <p:cNvPr id="16" name="Shape 12"/>
          <p:cNvSpPr/>
          <p:nvPr/>
        </p:nvSpPr>
        <p:spPr>
          <a:xfrm>
            <a:off x="6163056" y="1600200"/>
            <a:ext cx="2670048" cy="1920240"/>
          </a:xfrm>
          <a:prstGeom prst="roundRect">
            <a:avLst>
              <a:gd name="adj" fmla="val 3333"/>
            </a:avLst>
          </a:prstGeom>
          <a:solidFill>
            <a:srgbClr val="13293D"/>
          </a:solidFill>
          <a:ln/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3"/>
          <p:cNvSpPr/>
          <p:nvPr/>
        </p:nvSpPr>
        <p:spPr>
          <a:xfrm>
            <a:off x="6391656" y="1828800"/>
            <a:ext cx="457200" cy="457200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956" y="1943100"/>
            <a:ext cx="228600" cy="228600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031736" y="1783080"/>
            <a:ext cx="1691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$68.2K</a:t>
            </a:r>
            <a:endParaRPr lang="en-US" sz="3000" dirty="0"/>
          </a:p>
        </p:txBody>
      </p:sp>
      <p:sp>
        <p:nvSpPr>
          <p:cNvPr id="20" name="Text 15"/>
          <p:cNvSpPr/>
          <p:nvPr/>
        </p:nvSpPr>
        <p:spPr>
          <a:xfrm>
            <a:off x="6391656" y="2468880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Median household income</a:t>
            </a:r>
            <a:endParaRPr lang="en-US" sz="1200" dirty="0"/>
          </a:p>
        </p:txBody>
      </p:sp>
      <p:sp>
        <p:nvSpPr>
          <p:cNvPr id="21" name="Text 16"/>
          <p:cNvSpPr/>
          <p:nvPr/>
        </p:nvSpPr>
        <p:spPr>
          <a:xfrm>
            <a:off x="6391656" y="3017520"/>
            <a:ext cx="22402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00"/>
              </a:lnSpc>
              <a:buNone/>
            </a:pPr>
            <a:r>
              <a:rPr lang="en-US" sz="100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$76K projected by 2029 (+11%)</a:t>
            </a:r>
            <a:endParaRPr lang="en-US" sz="1000" dirty="0"/>
          </a:p>
        </p:txBody>
      </p:sp>
      <p:sp>
        <p:nvSpPr>
          <p:cNvPr id="22" name="Shape 17"/>
          <p:cNvSpPr/>
          <p:nvPr/>
        </p:nvSpPr>
        <p:spPr>
          <a:xfrm>
            <a:off x="8970264" y="1600200"/>
            <a:ext cx="2670048" cy="1920240"/>
          </a:xfrm>
          <a:prstGeom prst="roundRect">
            <a:avLst>
              <a:gd name="adj" fmla="val 3333"/>
            </a:avLst>
          </a:prstGeom>
          <a:solidFill>
            <a:srgbClr val="13293D"/>
          </a:solidFill>
          <a:ln/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18"/>
          <p:cNvSpPr/>
          <p:nvPr/>
        </p:nvSpPr>
        <p:spPr>
          <a:xfrm>
            <a:off x="9198864" y="1828800"/>
            <a:ext cx="457200" cy="457200"/>
          </a:xfrm>
          <a:prstGeom prst="ellipse">
            <a:avLst/>
          </a:prstGeom>
          <a:solidFill>
            <a:srgbClr val="1E3A5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164" y="1943100"/>
            <a:ext cx="228600" cy="228600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9838944" y="1783080"/>
            <a:ext cx="1691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33</a:t>
            </a:r>
            <a:endParaRPr lang="en-US" sz="3000" dirty="0"/>
          </a:p>
        </p:txBody>
      </p:sp>
      <p:sp>
        <p:nvSpPr>
          <p:cNvPr id="26" name="Text 20"/>
          <p:cNvSpPr/>
          <p:nvPr/>
        </p:nvSpPr>
        <p:spPr>
          <a:xfrm>
            <a:off x="9198864" y="2468880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Median age</a:t>
            </a:r>
            <a:endParaRPr lang="en-US" sz="1200" dirty="0"/>
          </a:p>
        </p:txBody>
      </p:sp>
      <p:sp>
        <p:nvSpPr>
          <p:cNvPr id="27" name="Text 21"/>
          <p:cNvSpPr/>
          <p:nvPr/>
        </p:nvSpPr>
        <p:spPr>
          <a:xfrm>
            <a:off x="9198864" y="3017520"/>
            <a:ext cx="22402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300"/>
              </a:lnSpc>
              <a:buNone/>
            </a:pPr>
            <a:r>
              <a:rPr lang="en-US" sz="1000" dirty="0">
                <a:solidFill>
                  <a:srgbClr val="AFC1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Young, renter-dense trade area</a:t>
            </a:r>
            <a:endParaRPr lang="en-US" sz="1000" dirty="0"/>
          </a:p>
        </p:txBody>
      </p:sp>
      <p:pic>
        <p:nvPicPr>
          <p:cNvPr id="28" name="Image 4" descr="Belt_Line_Exterior_4_edit.jp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8640" y="3840480"/>
            <a:ext cx="3493008" cy="2514600"/>
          </a:xfrm>
          <a:prstGeom prst="rect">
            <a:avLst/>
          </a:prstGeom>
          <a:effectLst>
            <a:outerShdw blurRad="101600" dist="25400" dir="27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29" name="Text 22"/>
          <p:cNvSpPr/>
          <p:nvPr/>
        </p:nvSpPr>
        <p:spPr>
          <a:xfrm>
            <a:off x="8400740" y="3977640"/>
            <a:ext cx="333756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buNone/>
            </a:pPr>
            <a:r>
              <a:rPr lang="en-US" sz="1200" dirty="0">
                <a:solidFill>
                  <a:srgbClr val="3342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landscaped, park-like campus on N. Belt Line Road — surrounded by new multifamily, retail, and the Las Colinas corporate base.</a:t>
            </a:r>
            <a:endParaRPr lang="en-US" sz="1200" dirty="0"/>
          </a:p>
        </p:txBody>
      </p:sp>
      <p:sp>
        <p:nvSpPr>
          <p:cNvPr id="30" name="Text 23"/>
          <p:cNvSpPr/>
          <p:nvPr/>
        </p:nvSpPr>
        <p:spPr>
          <a:xfrm>
            <a:off x="8400740" y="5372382"/>
            <a:ext cx="33375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100" b="1" i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Minimal flood &amp; fire risk (First Street Factor 1/10)</a:t>
            </a:r>
            <a:endParaRPr lang="en-US" sz="11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6F93B7-216A-C65D-F1FB-3A9CBA230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7772" y="3840479"/>
            <a:ext cx="3772820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3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00800" y="54864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SCHEDULE A TOUR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400800" y="1261872"/>
            <a:ext cx="5029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1700"/>
              </a:lnSpc>
              <a:buNone/>
            </a:pPr>
            <a:r>
              <a:rPr lang="en-US" sz="12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Suites from 417 SF to 3,371 SF — combinable up to 10,500 SF of prime office space. Negotiable terms, Full Service rates, and ownership ready to build to suit.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400800" y="2286000"/>
            <a:ext cx="5029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Richard Buford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400800" y="2642616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Commercial Leasing  ·  TX License No. 0366104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990088"/>
            <a:ext cx="201168" cy="2011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66560" y="2935224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972-754-3024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364992"/>
            <a:ext cx="201168" cy="2011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766560" y="3310128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rbuford@wellsasset.com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6400800" y="3931920"/>
            <a:ext cx="5029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Austin Wells, CPM</a:t>
            </a:r>
            <a:r>
              <a:rPr lang="en-US" sz="1200" b="1" dirty="0">
                <a:solidFill>
                  <a:srgbClr val="76B82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®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400800" y="4288536"/>
            <a:ext cx="5120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VP of Commercial Investments  ·  TX Lic. 0823411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636008"/>
            <a:ext cx="201168" cy="20116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66560" y="4581144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214-802-6563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010912"/>
            <a:ext cx="201168" cy="20116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766560" y="4956048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austin@wellsasset.com</a:t>
            </a:r>
            <a:endParaRPr lang="en-US" sz="12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532120"/>
            <a:ext cx="201168" cy="2011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766560" y="5477256"/>
            <a:ext cx="4754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C9D6E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4320–4324 N. Belt Line Road, Irving, TX 75038</a:t>
            </a:r>
            <a:endParaRPr lang="en-US" sz="1200" dirty="0"/>
          </a:p>
        </p:txBody>
      </p:sp>
      <p:sp>
        <p:nvSpPr>
          <p:cNvPr id="19" name="Text 11"/>
          <p:cNvSpPr/>
          <p:nvPr/>
        </p:nvSpPr>
        <p:spPr>
          <a:xfrm>
            <a:off x="6400800" y="6126480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WELLS ASSET MANAGEMENT, INC.</a:t>
            </a:r>
            <a:endParaRPr lang="en-US" sz="13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3F0A07-82FA-F08A-4962-A81DEB04A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22" y="84360"/>
            <a:ext cx="4920949" cy="32806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136D86-84FA-D6AA-9C4B-293A586FC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22" y="3469903"/>
            <a:ext cx="4920949" cy="32798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752</Words>
  <Application>Microsoft Office PowerPoint</Application>
  <PresentationFormat>Widescreen</PresentationFormat>
  <Paragraphs>144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Belt Line Office Park - Office Leasing OM</dc:title>
  <dc:subject>PptxGenJS Presentation</dc:subject>
  <dc:creator>Wells Asset Management, Inc.</dc:creator>
  <cp:lastModifiedBy>austin Wells</cp:lastModifiedBy>
  <cp:revision>2</cp:revision>
  <dcterms:created xsi:type="dcterms:W3CDTF">2026-06-11T19:42:45Z</dcterms:created>
  <dcterms:modified xsi:type="dcterms:W3CDTF">2026-06-11T20:15:19Z</dcterms:modified>
</cp:coreProperties>
</file>